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58"/>
  </p:notesMasterIdLst>
  <p:sldIdLst>
    <p:sldId id="488" r:id="rId2"/>
    <p:sldId id="489" r:id="rId3"/>
    <p:sldId id="486" r:id="rId4"/>
    <p:sldId id="487" r:id="rId5"/>
    <p:sldId id="503" r:id="rId6"/>
    <p:sldId id="544" r:id="rId7"/>
    <p:sldId id="545" r:id="rId8"/>
    <p:sldId id="270" r:id="rId9"/>
    <p:sldId id="370" r:id="rId10"/>
    <p:sldId id="376" r:id="rId11"/>
    <p:sldId id="535" r:id="rId12"/>
    <p:sldId id="536" r:id="rId13"/>
    <p:sldId id="538" r:id="rId14"/>
    <p:sldId id="506" r:id="rId15"/>
    <p:sldId id="541" r:id="rId16"/>
    <p:sldId id="542" r:id="rId17"/>
    <p:sldId id="377" r:id="rId18"/>
    <p:sldId id="543" r:id="rId19"/>
    <p:sldId id="378" r:id="rId20"/>
    <p:sldId id="379" r:id="rId21"/>
    <p:sldId id="380" r:id="rId22"/>
    <p:sldId id="381" r:id="rId23"/>
    <p:sldId id="383" r:id="rId24"/>
    <p:sldId id="382" r:id="rId25"/>
    <p:sldId id="384" r:id="rId26"/>
    <p:sldId id="385" r:id="rId27"/>
    <p:sldId id="386" r:id="rId28"/>
    <p:sldId id="387" r:id="rId29"/>
    <p:sldId id="388" r:id="rId30"/>
    <p:sldId id="546" r:id="rId31"/>
    <p:sldId id="402" r:id="rId32"/>
    <p:sldId id="445" r:id="rId33"/>
    <p:sldId id="498" r:id="rId34"/>
    <p:sldId id="499" r:id="rId35"/>
    <p:sldId id="398" r:id="rId36"/>
    <p:sldId id="399" r:id="rId37"/>
    <p:sldId id="400" r:id="rId38"/>
    <p:sldId id="551" r:id="rId39"/>
    <p:sldId id="401" r:id="rId40"/>
    <p:sldId id="404" r:id="rId41"/>
    <p:sldId id="405" r:id="rId42"/>
    <p:sldId id="552" r:id="rId43"/>
    <p:sldId id="490" r:id="rId44"/>
    <p:sldId id="407" r:id="rId45"/>
    <p:sldId id="406" r:id="rId46"/>
    <p:sldId id="507" r:id="rId47"/>
    <p:sldId id="553" r:id="rId48"/>
    <p:sldId id="408" r:id="rId49"/>
    <p:sldId id="492" r:id="rId50"/>
    <p:sldId id="409" r:id="rId51"/>
    <p:sldId id="500" r:id="rId52"/>
    <p:sldId id="504" r:id="rId53"/>
    <p:sldId id="505" r:id="rId54"/>
    <p:sldId id="422" r:id="rId55"/>
    <p:sldId id="554" r:id="rId56"/>
    <p:sldId id="508" r:id="rId57"/>
    <p:sldId id="483" r:id="rId58"/>
    <p:sldId id="493" r:id="rId59"/>
    <p:sldId id="416" r:id="rId60"/>
    <p:sldId id="418" r:id="rId61"/>
    <p:sldId id="419" r:id="rId62"/>
    <p:sldId id="423" r:id="rId63"/>
    <p:sldId id="424" r:id="rId64"/>
    <p:sldId id="426" r:id="rId65"/>
    <p:sldId id="427" r:id="rId66"/>
    <p:sldId id="429" r:id="rId67"/>
    <p:sldId id="527" r:id="rId68"/>
    <p:sldId id="528" r:id="rId69"/>
    <p:sldId id="494" r:id="rId70"/>
    <p:sldId id="284" r:id="rId71"/>
    <p:sldId id="412" r:id="rId72"/>
    <p:sldId id="413" r:id="rId73"/>
    <p:sldId id="547" r:id="rId74"/>
    <p:sldId id="548" r:id="rId75"/>
    <p:sldId id="549" r:id="rId76"/>
    <p:sldId id="485" r:id="rId77"/>
    <p:sldId id="515" r:id="rId78"/>
    <p:sldId id="516" r:id="rId79"/>
    <p:sldId id="517" r:id="rId80"/>
    <p:sldId id="518" r:id="rId81"/>
    <p:sldId id="509" r:id="rId82"/>
    <p:sldId id="512" r:id="rId83"/>
    <p:sldId id="510" r:id="rId84"/>
    <p:sldId id="513" r:id="rId85"/>
    <p:sldId id="511" r:id="rId86"/>
    <p:sldId id="514" r:id="rId87"/>
    <p:sldId id="519" r:id="rId88"/>
    <p:sldId id="430" r:id="rId89"/>
    <p:sldId id="431" r:id="rId90"/>
    <p:sldId id="555" r:id="rId91"/>
    <p:sldId id="520" r:id="rId92"/>
    <p:sldId id="521" r:id="rId93"/>
    <p:sldId id="522" r:id="rId94"/>
    <p:sldId id="523" r:id="rId95"/>
    <p:sldId id="524" r:id="rId96"/>
    <p:sldId id="525" r:id="rId97"/>
    <p:sldId id="432" r:id="rId98"/>
    <p:sldId id="559" r:id="rId99"/>
    <p:sldId id="560" r:id="rId100"/>
    <p:sldId id="435" r:id="rId101"/>
    <p:sldId id="495" r:id="rId102"/>
    <p:sldId id="311" r:id="rId103"/>
    <p:sldId id="436" r:id="rId104"/>
    <p:sldId id="550" r:id="rId105"/>
    <p:sldId id="439" r:id="rId106"/>
    <p:sldId id="437" r:id="rId107"/>
    <p:sldId id="556" r:id="rId108"/>
    <p:sldId id="526" r:id="rId109"/>
    <p:sldId id="438" r:id="rId110"/>
    <p:sldId id="440" r:id="rId111"/>
    <p:sldId id="441" r:id="rId112"/>
    <p:sldId id="442" r:id="rId113"/>
    <p:sldId id="496" r:id="rId114"/>
    <p:sldId id="443" r:id="rId115"/>
    <p:sldId id="444" r:id="rId116"/>
    <p:sldId id="447" r:id="rId117"/>
    <p:sldId id="501" r:id="rId118"/>
    <p:sldId id="448" r:id="rId119"/>
    <p:sldId id="449" r:id="rId120"/>
    <p:sldId id="450" r:id="rId121"/>
    <p:sldId id="451" r:id="rId122"/>
    <p:sldId id="446" r:id="rId123"/>
    <p:sldId id="340" r:id="rId124"/>
    <p:sldId id="342" r:id="rId125"/>
    <p:sldId id="341" r:id="rId126"/>
    <p:sldId id="455" r:id="rId127"/>
    <p:sldId id="343" r:id="rId128"/>
    <p:sldId id="344" r:id="rId129"/>
    <p:sldId id="502" r:id="rId130"/>
    <p:sldId id="475" r:id="rId131"/>
    <p:sldId id="460" r:id="rId132"/>
    <p:sldId id="461" r:id="rId133"/>
    <p:sldId id="462" r:id="rId134"/>
    <p:sldId id="463" r:id="rId135"/>
    <p:sldId id="459" r:id="rId136"/>
    <p:sldId id="466" r:id="rId137"/>
    <p:sldId id="468" r:id="rId138"/>
    <p:sldId id="469" r:id="rId139"/>
    <p:sldId id="472" r:id="rId140"/>
    <p:sldId id="478" r:id="rId141"/>
    <p:sldId id="470" r:id="rId142"/>
    <p:sldId id="471" r:id="rId143"/>
    <p:sldId id="473" r:id="rId144"/>
    <p:sldId id="477" r:id="rId145"/>
    <p:sldId id="479" r:id="rId146"/>
    <p:sldId id="480" r:id="rId147"/>
    <p:sldId id="481" r:id="rId148"/>
    <p:sldId id="482" r:id="rId149"/>
    <p:sldId id="484" r:id="rId150"/>
    <p:sldId id="497" r:id="rId151"/>
    <p:sldId id="530" r:id="rId152"/>
    <p:sldId id="531" r:id="rId153"/>
    <p:sldId id="557" r:id="rId154"/>
    <p:sldId id="532" r:id="rId155"/>
    <p:sldId id="534" r:id="rId156"/>
    <p:sldId id="558" r:id="rId157"/>
  </p:sldIdLst>
  <p:sldSz cx="9144000" cy="5143500" type="screen16x9"/>
  <p:notesSz cx="6858000" cy="9144000"/>
  <p:embeddedFontLst>
    <p:embeddedFont>
      <p:font typeface="Cambria Math" panose="02040503050406030204" pitchFamily="18" charset="0"/>
      <p:regular r:id="rId159"/>
    </p:embeddedFont>
    <p:embeddedFont>
      <p:font typeface="Lato" panose="020F0502020204030203" pitchFamily="34" charset="77"/>
      <p:regular r:id="rId160"/>
      <p:bold r:id="rId161"/>
      <p:italic r:id="rId162"/>
      <p:boldItalic r:id="rId163"/>
    </p:embeddedFont>
    <p:embeddedFont>
      <p:font typeface="Montserrat" pitchFamily="2" charset="77"/>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3"/>
    <p:restoredTop sz="73919"/>
  </p:normalViewPr>
  <p:slideViewPr>
    <p:cSldViewPr snapToGrid="0" snapToObjects="1">
      <p:cViewPr varScale="1">
        <p:scale>
          <a:sx n="116" d="100"/>
          <a:sy n="116" d="100"/>
        </p:scale>
        <p:origin x="880" y="184"/>
      </p:cViewPr>
      <p:guideLst/>
    </p:cSldViewPr>
  </p:slideViewPr>
  <p:outlineViewPr>
    <p:cViewPr>
      <p:scale>
        <a:sx n="33" d="100"/>
        <a:sy n="33" d="100"/>
      </p:scale>
      <p:origin x="0" y="-19896"/>
    </p:cViewPr>
  </p:outlineViewPr>
  <p:notesTextViewPr>
    <p:cViewPr>
      <p:scale>
        <a:sx n="185" d="100"/>
        <a:sy n="18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568799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16111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two examples are to show that + on strings does not commute</a:t>
            </a:r>
          </a:p>
          <a:p>
            <a:r>
              <a:rPr lang="en-US" dirty="0"/>
              <a:t>We’re not teaching string escaping or enclosing strings in single quotes or triple quotes at this time</a:t>
            </a:r>
          </a:p>
        </p:txBody>
      </p:sp>
    </p:spTree>
    <p:extLst>
      <p:ext uri="{BB962C8B-B14F-4D97-AF65-F5344CB8AC3E}">
        <p14:creationId xmlns:p14="http://schemas.microsoft.com/office/powerpoint/2010/main" val="2358183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a:t>
            </a:r>
          </a:p>
        </p:txBody>
      </p:sp>
    </p:spTree>
    <p:extLst>
      <p:ext uri="{BB962C8B-B14F-4D97-AF65-F5344CB8AC3E}">
        <p14:creationId xmlns:p14="http://schemas.microsoft.com/office/powerpoint/2010/main" val="290891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the students try this out if you have time</a:t>
            </a:r>
          </a:p>
        </p:txBody>
      </p:sp>
    </p:spTree>
    <p:extLst>
      <p:ext uri="{BB962C8B-B14F-4D97-AF65-F5344CB8AC3E}">
        <p14:creationId xmlns:p14="http://schemas.microsoft.com/office/powerpoint/2010/main" val="2599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Solution:    … =   x + “ loves “ + y</a:t>
            </a:r>
          </a:p>
        </p:txBody>
      </p:sp>
    </p:spTree>
    <p:extLst>
      <p:ext uri="{BB962C8B-B14F-4D97-AF65-F5344CB8AC3E}">
        <p14:creationId xmlns:p14="http://schemas.microsoft.com/office/powerpoint/2010/main" val="3992101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for a second and realize that they can’t do it with what we taught already</a:t>
            </a:r>
          </a:p>
        </p:txBody>
      </p:sp>
    </p:spTree>
    <p:extLst>
      <p:ext uri="{BB962C8B-B14F-4D97-AF65-F5344CB8AC3E}">
        <p14:creationId xmlns:p14="http://schemas.microsoft.com/office/powerpoint/2010/main" val="11107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Call out the square brackets</a:t>
            </a:r>
          </a:p>
        </p:txBody>
      </p:sp>
    </p:spTree>
    <p:extLst>
      <p:ext uri="{BB962C8B-B14F-4D97-AF65-F5344CB8AC3E}">
        <p14:creationId xmlns:p14="http://schemas.microsoft.com/office/powerpoint/2010/main" val="1733827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5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  indexes are between 0 and (length – 1)</a:t>
            </a:r>
          </a:p>
        </p:txBody>
      </p:sp>
    </p:spTree>
    <p:extLst>
      <p:ext uri="{BB962C8B-B14F-4D97-AF65-F5344CB8AC3E}">
        <p14:creationId xmlns:p14="http://schemas.microsoft.com/office/powerpoint/2010/main" val="177681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for a second: they should know how to do this</a:t>
            </a:r>
          </a:p>
        </p:txBody>
      </p:sp>
    </p:spTree>
    <p:extLst>
      <p:ext uri="{BB962C8B-B14F-4D97-AF65-F5344CB8AC3E}">
        <p14:creationId xmlns:p14="http://schemas.microsoft.com/office/powerpoint/2010/main" val="4132047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the students try it out</a:t>
            </a:r>
          </a:p>
        </p:txBody>
      </p:sp>
    </p:spTree>
    <p:extLst>
      <p:ext uri="{BB962C8B-B14F-4D97-AF65-F5344CB8AC3E}">
        <p14:creationId xmlns:p14="http://schemas.microsoft.com/office/powerpoint/2010/main" val="1664339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 first[0] + first[1] + first[2] + last[</a:t>
            </a:r>
            <a:r>
              <a:rPr lang="en-US" dirty="0" err="1"/>
              <a:t>len</a:t>
            </a:r>
            <a:r>
              <a:rPr lang="en-US" dirty="0"/>
              <a:t>(last) – 3] + last[</a:t>
            </a:r>
            <a:r>
              <a:rPr lang="en-US" dirty="0" err="1"/>
              <a:t>len</a:t>
            </a:r>
            <a:r>
              <a:rPr lang="en-US" dirty="0"/>
              <a:t>(last) – 2] + last[</a:t>
            </a:r>
            <a:r>
              <a:rPr lang="en-US" dirty="0" err="1"/>
              <a:t>len</a:t>
            </a:r>
            <a:r>
              <a:rPr lang="en-US" dirty="0"/>
              <a:t>(last) – 1] + “ca”</a:t>
            </a:r>
          </a:p>
        </p:txBody>
      </p:sp>
    </p:spTree>
    <p:extLst>
      <p:ext uri="{BB962C8B-B14F-4D97-AF65-F5344CB8AC3E}">
        <p14:creationId xmlns:p14="http://schemas.microsoft.com/office/powerpoint/2010/main" val="247302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about how to do this for a second</a:t>
            </a:r>
          </a:p>
        </p:txBody>
      </p:sp>
    </p:spTree>
    <p:extLst>
      <p:ext uri="{BB962C8B-B14F-4D97-AF65-F5344CB8AC3E}">
        <p14:creationId xmlns:p14="http://schemas.microsoft.com/office/powerpoint/2010/main" val="14144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6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50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is entered in the Spyder box on the right, not the left</a:t>
            </a:r>
          </a:p>
        </p:txBody>
      </p:sp>
    </p:spTree>
    <p:extLst>
      <p:ext uri="{BB962C8B-B14F-4D97-AF65-F5344CB8AC3E}">
        <p14:creationId xmlns:p14="http://schemas.microsoft.com/office/powerpoint/2010/main" val="323160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we’re starting with basic arithmetic functions that students are already familiar with</a:t>
            </a:r>
          </a:p>
        </p:txBody>
      </p:sp>
    </p:spTree>
    <p:extLst>
      <p:ext uri="{BB962C8B-B14F-4D97-AF65-F5344CB8AC3E}">
        <p14:creationId xmlns:p14="http://schemas.microsoft.com/office/powerpoint/2010/main" val="3332888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may want to have students play with this before moving on</a:t>
            </a:r>
          </a:p>
        </p:txBody>
      </p:sp>
    </p:spTree>
    <p:extLst>
      <p:ext uri="{BB962C8B-B14F-4D97-AF65-F5344CB8AC3E}">
        <p14:creationId xmlns:p14="http://schemas.microsoft.com/office/powerpoint/2010/main" val="2218736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may want to have students type in the code and try out the example</a:t>
            </a:r>
          </a:p>
        </p:txBody>
      </p:sp>
    </p:spTree>
    <p:extLst>
      <p:ext uri="{BB962C8B-B14F-4D97-AF65-F5344CB8AC3E}">
        <p14:creationId xmlns:p14="http://schemas.microsoft.com/office/powerpoint/2010/main" val="299793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 the students time to practice</a:t>
            </a:r>
          </a:p>
        </p:txBody>
      </p:sp>
    </p:spTree>
    <p:extLst>
      <p:ext uri="{BB962C8B-B14F-4D97-AF65-F5344CB8AC3E}">
        <p14:creationId xmlns:p14="http://schemas.microsoft.com/office/powerpoint/2010/main" val="3732692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 may want to let students try out this function</a:t>
            </a:r>
          </a:p>
        </p:txBody>
      </p:sp>
    </p:spTree>
    <p:extLst>
      <p:ext uri="{BB962C8B-B14F-4D97-AF65-F5344CB8AC3E}">
        <p14:creationId xmlns:p14="http://schemas.microsoft.com/office/powerpoint/2010/main" val="2870265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about this for a while.  Ask them</a:t>
            </a:r>
          </a:p>
        </p:txBody>
      </p:sp>
    </p:spTree>
    <p:extLst>
      <p:ext uri="{BB962C8B-B14F-4D97-AF65-F5344CB8AC3E}">
        <p14:creationId xmlns:p14="http://schemas.microsoft.com/office/powerpoint/2010/main" val="59601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Don’t really need to let students try this, but you could if you like to</a:t>
            </a:r>
          </a:p>
          <a:p>
            <a:r>
              <a:rPr lang="en-US" dirty="0"/>
              <a:t>For mentors (and possibly students)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let students try this out.  Make sure they try multiple inputs.</a:t>
            </a:r>
          </a:p>
        </p:txBody>
      </p:sp>
    </p:spTree>
    <p:extLst>
      <p:ext uri="{BB962C8B-B14F-4D97-AF65-F5344CB8AC3E}">
        <p14:creationId xmlns:p14="http://schemas.microsoft.com/office/powerpoint/2010/main" val="244244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them think about it.  In theory they have all the tools to solve it, but it’s a little tricky.</a:t>
            </a:r>
          </a:p>
        </p:txBody>
      </p:sp>
    </p:spTree>
    <p:extLst>
      <p:ext uri="{BB962C8B-B14F-4D97-AF65-F5344CB8AC3E}">
        <p14:creationId xmlns:p14="http://schemas.microsoft.com/office/powerpoint/2010/main" val="361620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5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might be a good thing to let them try out</a:t>
            </a:r>
          </a:p>
        </p:txBody>
      </p:sp>
    </p:spTree>
    <p:extLst>
      <p:ext uri="{BB962C8B-B14F-4D97-AF65-F5344CB8AC3E}">
        <p14:creationId xmlns:p14="http://schemas.microsoft.com/office/powerpoint/2010/main" val="2060150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Solution</a:t>
            </a:r>
          </a:p>
          <a:p>
            <a:pPr lvl="1"/>
            <a:r>
              <a:rPr lang="en-US" dirty="0"/>
              <a:t>the first … should be [ ]  (the empty list)</a:t>
            </a:r>
          </a:p>
          <a:p>
            <a:pPr lvl="1"/>
            <a:r>
              <a:rPr lang="en-US" dirty="0"/>
              <a:t>the second … should be  result + [ 2 * </a:t>
            </a:r>
            <a:r>
              <a:rPr lang="en-US" dirty="0" err="1"/>
              <a:t>elt</a:t>
            </a:r>
            <a:r>
              <a:rPr lang="en-US" dirty="0"/>
              <a:t> ]</a:t>
            </a:r>
          </a:p>
          <a:p>
            <a:endParaRPr lang="en-US" dirty="0"/>
          </a:p>
        </p:txBody>
      </p:sp>
    </p:spTree>
    <p:extLst>
      <p:ext uri="{BB962C8B-B14F-4D97-AF65-F5344CB8AC3E}">
        <p14:creationId xmlns:p14="http://schemas.microsoft.com/office/powerpoint/2010/main" val="3253084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5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31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48700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098211" y="904126"/>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643338"/>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643338"/>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spTree>
    <p:extLst>
      <p:ext uri="{BB962C8B-B14F-4D97-AF65-F5344CB8AC3E}">
        <p14:creationId xmlns:p14="http://schemas.microsoft.com/office/powerpoint/2010/main" val="4270962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1647875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Tree>
    <p:extLst>
      <p:ext uri="{BB962C8B-B14F-4D97-AF65-F5344CB8AC3E}">
        <p14:creationId xmlns:p14="http://schemas.microsoft.com/office/powerpoint/2010/main" val="2916682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3032752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rgbClr val="FFFF00"/>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xmlns="">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40139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indent code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
        <p:nvSpPr>
          <p:cNvPr id="4" name="TextBox 3">
            <a:extLst>
              <a:ext uri="{FF2B5EF4-FFF2-40B4-BE49-F238E27FC236}">
                <a16:creationId xmlns:a16="http://schemas.microsoft.com/office/drawing/2014/main" id="{80EE82C3-FD67-DD40-B5D9-2403FFC780B7}"/>
              </a:ext>
            </a:extLst>
          </p:cNvPr>
          <p:cNvSpPr txBox="1"/>
          <p:nvPr/>
        </p:nvSpPr>
        <p:spPr>
          <a:xfrm>
            <a:off x="1885454" y="3658018"/>
            <a:ext cx="6420347" cy="369332"/>
          </a:xfrm>
          <a:prstGeom prst="rect">
            <a:avLst/>
          </a:prstGeom>
          <a:noFill/>
        </p:spPr>
        <p:txBody>
          <a:bodyPr wrap="none" rtlCol="0">
            <a:spAutoFit/>
          </a:bodyPr>
          <a:lstStyle/>
          <a:p>
            <a:r>
              <a:rPr lang="en-US" sz="1800" dirty="0">
                <a:solidFill>
                  <a:schemeClr val="bg1"/>
                </a:solidFill>
              </a:rPr>
              <a:t>For example: </a:t>
            </a:r>
            <a:r>
              <a:rPr lang="en-US" sz="1800" dirty="0">
                <a:solidFill>
                  <a:schemeClr val="bg1"/>
                </a:solidFill>
                <a:latin typeface="Courier New" panose="02070309020205020404" pitchFamily="49" charset="0"/>
                <a:cs typeface="Courier New" panose="02070309020205020404" pitchFamily="49" charset="0"/>
              </a:rPr>
              <a:t>[ 1, 2, 3 + 4 ] == [ 1, 1 + 1, 7 ] </a:t>
            </a:r>
          </a:p>
        </p:txBody>
      </p:sp>
    </p:spTree>
    <p:extLst>
      <p:ext uri="{BB962C8B-B14F-4D97-AF65-F5344CB8AC3E}">
        <p14:creationId xmlns:p14="http://schemas.microsoft.com/office/powerpoint/2010/main" val="22053091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2" name="Picture 1">
            <a:extLst>
              <a:ext uri="{FF2B5EF4-FFF2-40B4-BE49-F238E27FC236}">
                <a16:creationId xmlns:a16="http://schemas.microsoft.com/office/drawing/2014/main" id="{B8ED36F4-7C2C-F243-BFF7-227CA0F5208A}"/>
              </a:ext>
            </a:extLst>
          </p:cNvPr>
          <p:cNvPicPr>
            <a:picLocks noChangeAspect="1"/>
          </p:cNvPicPr>
          <p:nvPr/>
        </p:nvPicPr>
        <p:blipFill>
          <a:blip r:embed="rId2"/>
          <a:stretch>
            <a:fillRect/>
          </a:stretch>
        </p:blipFill>
        <p:spPr>
          <a:xfrm>
            <a:off x="1113293" y="1798293"/>
            <a:ext cx="7083902" cy="3137507"/>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940778" y="720496"/>
            <a:ext cx="7983414"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A02D61-E532-8944-89D3-35F7524D770D}"/>
              </a:ext>
            </a:extLst>
          </p:cNvPr>
          <p:cNvPicPr>
            <a:picLocks noChangeAspect="1"/>
          </p:cNvPicPr>
          <p:nvPr/>
        </p:nvPicPr>
        <p:blipFill>
          <a:blip r:embed="rId2"/>
          <a:stretch>
            <a:fillRect/>
          </a:stretch>
        </p:blipFill>
        <p:spPr>
          <a:xfrm>
            <a:off x="1186962" y="1703514"/>
            <a:ext cx="6869580" cy="3232285"/>
          </a:xfrm>
          <a:prstGeom prst="rect">
            <a:avLst/>
          </a:prstGeom>
        </p:spPr>
      </p:pic>
    </p:spTree>
    <p:extLst>
      <p:ext uri="{BB962C8B-B14F-4D97-AF65-F5344CB8AC3E}">
        <p14:creationId xmlns:p14="http://schemas.microsoft.com/office/powerpoint/2010/main" val="33444917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xmlns="">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Callout 7">
                <a:extLst>
                  <a:ext uri="{FF2B5EF4-FFF2-40B4-BE49-F238E27FC236}">
                    <a16:creationId xmlns:a16="http://schemas.microsoft.com/office/drawing/2014/main" id="{AEEA6230-BA23-D840-9BA1-E35DAAA9084A}"/>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xmlns="">
          <p:sp>
            <p:nvSpPr>
              <p:cNvPr id="8" name="Oval Callout 7">
                <a:extLst>
                  <a:ext uri="{FF2B5EF4-FFF2-40B4-BE49-F238E27FC236}">
                    <a16:creationId xmlns:a16="http://schemas.microsoft.com/office/drawing/2014/main" id="{AEEA6230-BA23-D840-9BA1-E35DAAA9084A}"/>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59834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a:t>
            </a:r>
          </a:p>
          <a:p>
            <a:pPr marL="146050" indent="0">
              <a:buNone/>
            </a:pPr>
            <a:r>
              <a:rPr lang="en-US" sz="2400" dirty="0">
                <a:latin typeface="+mn-lt"/>
                <a:cs typeface="Courier New" panose="02070309020205020404" pitchFamily="49" charset="0"/>
              </a:rPr>
              <a:t>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49"/>
                <a:ext cx="3889520" cy="808463"/>
              </a:xfrm>
              <a:prstGeom prst="wedgeEllipseCallout">
                <a:avLst>
                  <a:gd name="adj1" fmla="val -44985"/>
                  <a:gd name="adj2" fmla="val -1134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i="1" dirty="0" smtClean="0">
                        <a:solidFill>
                          <a:sysClr val="windowText" lastClr="000000"/>
                        </a:solidFill>
                        <a:latin typeface="Cambria Math" panose="02040503050406030204" pitchFamily="18" charset="0"/>
                      </a:rPr>
                      <m:t>𝑠𝑢𝑚</m:t>
                    </m:r>
                  </m:oMath>
                </a14:m>
                <a:r>
                  <a:rPr lang="en-US" sz="1800" dirty="0">
                    <a:solidFill>
                      <a:sysClr val="windowText" lastClr="000000"/>
                    </a:solidFill>
                  </a:rPr>
                  <a:t> takes two input parameters</a:t>
                </a:r>
              </a:p>
            </p:txBody>
          </p:sp>
        </mc:Choice>
        <mc:Fallback xmlns="">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49"/>
                <a:ext cx="3889520" cy="808463"/>
              </a:xfrm>
              <a:prstGeom prst="wedgeEllipseCallout">
                <a:avLst>
                  <a:gd name="adj1" fmla="val -44985"/>
                  <a:gd name="adj2" fmla="val -113425"/>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xmlns="">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Callout 7">
                <a:extLst>
                  <a:ext uri="{FF2B5EF4-FFF2-40B4-BE49-F238E27FC236}">
                    <a16:creationId xmlns:a16="http://schemas.microsoft.com/office/drawing/2014/main" id="{D90A5DBB-D4DF-FA44-B205-DF68D58EFB90}"/>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xmlns="">
          <p:sp>
            <p:nvSpPr>
              <p:cNvPr id="8" name="Oval Callout 7">
                <a:extLst>
                  <a:ext uri="{FF2B5EF4-FFF2-40B4-BE49-F238E27FC236}">
                    <a16:creationId xmlns:a16="http://schemas.microsoft.com/office/drawing/2014/main" id="{D90A5DBB-D4DF-FA44-B205-DF68D58EFB90}"/>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2593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Tree>
    <p:extLst>
      <p:ext uri="{BB962C8B-B14F-4D97-AF65-F5344CB8AC3E}">
        <p14:creationId xmlns:p14="http://schemas.microsoft.com/office/powerpoint/2010/main" val="3680617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6" name="Oval Callout 5">
            <a:extLst>
              <a:ext uri="{FF2B5EF4-FFF2-40B4-BE49-F238E27FC236}">
                <a16:creationId xmlns:a16="http://schemas.microsoft.com/office/drawing/2014/main" id="{0316C367-7581-224E-9CB8-DBA2EB7479FE}"/>
              </a:ext>
            </a:extLst>
          </p:cNvPr>
          <p:cNvSpPr/>
          <p:nvPr/>
        </p:nvSpPr>
        <p:spPr>
          <a:xfrm>
            <a:off x="4205821" y="2414166"/>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Tree>
    <p:extLst>
      <p:ext uri="{BB962C8B-B14F-4D97-AF65-F5344CB8AC3E}">
        <p14:creationId xmlns:p14="http://schemas.microsoft.com/office/powerpoint/2010/main" val="3386281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p:txBody>
          <a:bodyPr/>
          <a:lstStyle/>
          <a:p>
            <a:r>
              <a:rPr lang="en-US" dirty="0"/>
              <a:t>Bonus: functions with multiple return results</a:t>
            </a:r>
          </a:p>
        </p:txBody>
      </p:sp>
    </p:spTree>
    <p:extLst>
      <p:ext uri="{BB962C8B-B14F-4D97-AF65-F5344CB8AC3E}">
        <p14:creationId xmlns:p14="http://schemas.microsoft.com/office/powerpoint/2010/main" val="4031762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spTree>
    <p:extLst>
      <p:ext uri="{BB962C8B-B14F-4D97-AF65-F5344CB8AC3E}">
        <p14:creationId xmlns:p14="http://schemas.microsoft.com/office/powerpoint/2010/main" val="3641692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pic>
        <p:nvPicPr>
          <p:cNvPr id="6" name="Picture 5">
            <a:extLst>
              <a:ext uri="{FF2B5EF4-FFF2-40B4-BE49-F238E27FC236}">
                <a16:creationId xmlns:a16="http://schemas.microsoft.com/office/drawing/2014/main" id="{E72ED18E-0420-1447-BD5C-1F59DA60A542}"/>
              </a:ext>
            </a:extLst>
          </p:cNvPr>
          <p:cNvPicPr>
            <a:picLocks noChangeAspect="1"/>
          </p:cNvPicPr>
          <p:nvPr/>
        </p:nvPicPr>
        <p:blipFill>
          <a:blip r:embed="rId2"/>
          <a:stretch>
            <a:fillRect/>
          </a:stretch>
        </p:blipFill>
        <p:spPr>
          <a:xfrm>
            <a:off x="131884" y="1352142"/>
            <a:ext cx="8837644" cy="3281403"/>
          </a:xfrm>
          <a:prstGeom prst="rect">
            <a:avLst/>
          </a:prstGeom>
        </p:spPr>
      </p:pic>
    </p:spTree>
    <p:extLst>
      <p:ext uri="{BB962C8B-B14F-4D97-AF65-F5344CB8AC3E}">
        <p14:creationId xmlns:p14="http://schemas.microsoft.com/office/powerpoint/2010/main" val="28027206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a:xfrm>
            <a:off x="823850" y="2053000"/>
            <a:ext cx="4952696" cy="1148700"/>
          </a:xfrm>
        </p:spPr>
        <p:txBody>
          <a:bodyPr/>
          <a:lstStyle/>
          <a:p>
            <a:r>
              <a:rPr lang="en-US" dirty="0"/>
              <a:t>Bonus: recursive functions</a:t>
            </a:r>
          </a:p>
        </p:txBody>
      </p:sp>
    </p:spTree>
    <p:extLst>
      <p:ext uri="{BB962C8B-B14F-4D97-AF65-F5344CB8AC3E}">
        <p14:creationId xmlns:p14="http://schemas.microsoft.com/office/powerpoint/2010/main" val="3752721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spTree>
    <p:extLst>
      <p:ext uri="{BB962C8B-B14F-4D97-AF65-F5344CB8AC3E}">
        <p14:creationId xmlns:p14="http://schemas.microsoft.com/office/powerpoint/2010/main" val="34313153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pic>
        <p:nvPicPr>
          <p:cNvPr id="5" name="Picture 4">
            <a:extLst>
              <a:ext uri="{FF2B5EF4-FFF2-40B4-BE49-F238E27FC236}">
                <a16:creationId xmlns:a16="http://schemas.microsoft.com/office/drawing/2014/main" id="{8DF06DD2-3599-AF4C-AFA9-7743268F7368}"/>
              </a:ext>
            </a:extLst>
          </p:cNvPr>
          <p:cNvPicPr>
            <a:picLocks noChangeAspect="1"/>
          </p:cNvPicPr>
          <p:nvPr/>
        </p:nvPicPr>
        <p:blipFill>
          <a:blip r:embed="rId2"/>
          <a:stretch>
            <a:fillRect/>
          </a:stretch>
        </p:blipFill>
        <p:spPr>
          <a:xfrm>
            <a:off x="193431" y="1414096"/>
            <a:ext cx="8757138" cy="2919046"/>
          </a:xfrm>
          <a:prstGeom prst="rect">
            <a:avLst/>
          </a:prstGeom>
        </p:spPr>
      </p:pic>
    </p:spTree>
    <p:extLst>
      <p:ext uri="{BB962C8B-B14F-4D97-AF65-F5344CB8AC3E}">
        <p14:creationId xmlns:p14="http://schemas.microsoft.com/office/powerpoint/2010/main" val="173419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13" name="Oval Callout 12">
            <a:extLst>
              <a:ext uri="{FF2B5EF4-FFF2-40B4-BE49-F238E27FC236}">
                <a16:creationId xmlns:a16="http://schemas.microsoft.com/office/drawing/2014/main" id="{90984A61-070A-834F-8561-358A51971971}"/>
              </a:ext>
            </a:extLst>
          </p:cNvPr>
          <p:cNvSpPr/>
          <p:nvPr/>
        </p:nvSpPr>
        <p:spPr>
          <a:xfrm>
            <a:off x="5158322" y="1667927"/>
            <a:ext cx="2341517" cy="612648"/>
          </a:xfrm>
          <a:prstGeom prst="wedgeEllipseCallout">
            <a:avLst>
              <a:gd name="adj1" fmla="val -87545"/>
              <a:gd name="adj2" fmla="val 2978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
        <p:nvSpPr>
          <p:cNvPr id="6" name="Oval Callout 5">
            <a:extLst>
              <a:ext uri="{FF2B5EF4-FFF2-40B4-BE49-F238E27FC236}">
                <a16:creationId xmlns:a16="http://schemas.microsoft.com/office/drawing/2014/main" id="{46868EB9-3C97-444D-8A08-EF96E6ECC07D}"/>
              </a:ext>
            </a:extLst>
          </p:cNvPr>
          <p:cNvSpPr/>
          <p:nvPr/>
        </p:nvSpPr>
        <p:spPr>
          <a:xfrm>
            <a:off x="4205821" y="2414166"/>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7" name="Oval Callout 6">
            <a:extLst>
              <a:ext uri="{FF2B5EF4-FFF2-40B4-BE49-F238E27FC236}">
                <a16:creationId xmlns:a16="http://schemas.microsoft.com/office/drawing/2014/main" id="{7E3AC66F-9250-A546-9F97-A016F1F4A3FE}"/>
              </a:ext>
            </a:extLst>
          </p:cNvPr>
          <p:cNvSpPr/>
          <p:nvPr/>
        </p:nvSpPr>
        <p:spPr>
          <a:xfrm>
            <a:off x="4534068" y="3232958"/>
            <a:ext cx="2341517" cy="612648"/>
          </a:xfrm>
          <a:prstGeom prst="wedgeEllipseCallout">
            <a:avLst>
              <a:gd name="adj1" fmla="val -78909"/>
              <a:gd name="adj2" fmla="val -3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Tree>
    <p:extLst>
      <p:ext uri="{BB962C8B-B14F-4D97-AF65-F5344CB8AC3E}">
        <p14:creationId xmlns:p14="http://schemas.microsoft.com/office/powerpoint/2010/main" val="90733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What is </a:t>
            </a:r>
            <a:r>
              <a:rPr lang="en-US" i="1" dirty="0"/>
              <a:t>Spyder</a:t>
            </a:r>
            <a:r>
              <a:rPr lang="en-US" dirty="0"/>
              <a:t>?</a:t>
            </a:r>
          </a:p>
        </p:txBody>
      </p:sp>
      <p:sp>
        <p:nvSpPr>
          <p:cNvPr id="3" name="Text Placeholder 2">
            <a:extLst>
              <a:ext uri="{FF2B5EF4-FFF2-40B4-BE49-F238E27FC236}">
                <a16:creationId xmlns:a16="http://schemas.microsoft.com/office/drawing/2014/main" id="{DB27A4BE-7619-C947-8AE5-CE261C06F3DD}"/>
              </a:ext>
            </a:extLst>
          </p:cNvPr>
          <p:cNvSpPr>
            <a:spLocks noGrp="1"/>
          </p:cNvSpPr>
          <p:nvPr>
            <p:ph type="body" idx="1"/>
          </p:nvPr>
        </p:nvSpPr>
        <p:spPr>
          <a:xfrm>
            <a:off x="1297500" y="773723"/>
            <a:ext cx="7038900" cy="3705027"/>
          </a:xfrm>
        </p:spPr>
        <p:txBody>
          <a:bodyPr/>
          <a:lstStyle/>
          <a:p>
            <a:pPr marL="146050" indent="0">
              <a:buNone/>
            </a:pPr>
            <a:r>
              <a:rPr lang="en-US" sz="2000" dirty="0"/>
              <a:t>An application to  write Python programs and run them</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969477" y="1394834"/>
            <a:ext cx="6154425" cy="3577858"/>
          </a:xfrm>
          <a:prstGeom prst="rect">
            <a:avLst/>
          </a:prstGeom>
        </p:spPr>
      </p:pic>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0" y="502957"/>
            <a:ext cx="3527691"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Python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84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This is a Python course to be completed in 1.5 days</a:t>
            </a:r>
          </a:p>
          <a:p>
            <a:r>
              <a:rPr lang="en-US" sz="2000" dirty="0"/>
              <a:t>Relate to what they already know</a:t>
            </a:r>
          </a:p>
          <a:p>
            <a:r>
              <a:rPr lang="en-US" sz="2000" dirty="0"/>
              <a:t>They know functions: start with functions</a:t>
            </a:r>
          </a:p>
          <a:p>
            <a:r>
              <a:rPr lang="en-US" sz="2000" dirty="0"/>
              <a:t>Don’t introduce things until they need them</a:t>
            </a:r>
          </a:p>
          <a:p>
            <a:r>
              <a:rPr lang="en-US" sz="2000" dirty="0"/>
              <a:t>Don’t teach more than students need for the programming contest problems</a:t>
            </a:r>
          </a:p>
          <a:p>
            <a:pPr lvl="1"/>
            <a:r>
              <a:rPr lang="en-US" sz="1800" dirty="0"/>
              <a:t>Except </a:t>
            </a:r>
            <a:r>
              <a:rPr lang="en-US" sz="1800" i="1" dirty="0"/>
              <a:t>perhaps</a:t>
            </a:r>
            <a:r>
              <a:rPr lang="en-US" sz="1800" dirty="0"/>
              <a:t> print/input, because (some think)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4994031" y="337440"/>
            <a:ext cx="3005800" cy="1133372"/>
          </a:xfrm>
          <a:prstGeom prst="wedgeEllipseCallout">
            <a:avLst>
              <a:gd name="adj1" fmla="val 84400"/>
              <a:gd name="adj2" fmla="val -558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play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2" y="2633430"/>
            <a:ext cx="1914100" cy="612648"/>
          </a:xfrm>
          <a:prstGeom prst="wedgeRoundRectCallout">
            <a:avLst>
              <a:gd name="adj1" fmla="val -74746"/>
              <a:gd name="adj2" fmla="val -148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function body</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357341" cy="612648"/>
          </a:xfrm>
          <a:prstGeom prst="wedgeRoundRectCallout">
            <a:avLst>
              <a:gd name="adj1" fmla="val -65738"/>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(colon)</a:t>
            </a:r>
            <a:endParaRPr lang="en-US" sz="2000" b="1" dirty="0"/>
          </a:p>
        </p:txBody>
      </p:sp>
    </p:spTree>
    <p:extLst>
      <p:ext uri="{BB962C8B-B14F-4D97-AF65-F5344CB8AC3E}">
        <p14:creationId xmlns:p14="http://schemas.microsoft.com/office/powerpoint/2010/main" val="74081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ADD51-0AC1-9F48-8806-A2EE885F36F6}"/>
              </a:ext>
            </a:extLst>
          </p:cNvPr>
          <p:cNvPicPr>
            <a:picLocks noChangeAspect="1"/>
          </p:cNvPicPr>
          <p:nvPr/>
        </p:nvPicPr>
        <p:blipFill>
          <a:blip r:embed="rId2"/>
          <a:stretch>
            <a:fillRect/>
          </a:stretch>
        </p:blipFill>
        <p:spPr>
          <a:xfrm>
            <a:off x="814957" y="1977947"/>
            <a:ext cx="6134100" cy="2387600"/>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Another 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698236" y="904126"/>
            <a:ext cx="3975126" cy="612648"/>
          </a:xfrm>
          <a:prstGeom prst="wedgeRoundRectCallout">
            <a:avLst>
              <a:gd name="adj1" fmla="val -40376"/>
              <a:gd name="adj2" fmla="val 3385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between 3 and </a:t>
            </a:r>
            <a:r>
              <a:rPr lang="en-US" sz="2000" dirty="0">
                <a:latin typeface="Courier New" panose="02070309020205020404" pitchFamily="49" charset="0"/>
                <a:cs typeface="Courier New" panose="02070309020205020404" pitchFamily="49" charset="0"/>
              </a:rPr>
              <a:t>x</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082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 of Spyder</a:t>
            </a:r>
          </a:p>
          <a:p>
            <a:r>
              <a:rPr lang="en-US" sz="2000" dirty="0"/>
              <a:t>You can try out functions in the ”right box” of Spyder</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spTree>
    <p:extLst>
      <p:ext uri="{BB962C8B-B14F-4D97-AF65-F5344CB8AC3E}">
        <p14:creationId xmlns:p14="http://schemas.microsoft.com/office/powerpoint/2010/main" val="3466374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3"/>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235073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3"/>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endParaRPr lang="en-US" sz="1200" dirty="0"/>
          </a:p>
        </p:txBody>
      </p:sp>
    </p:spTree>
    <p:extLst>
      <p:ext uri="{BB962C8B-B14F-4D97-AF65-F5344CB8AC3E}">
        <p14:creationId xmlns:p14="http://schemas.microsoft.com/office/powerpoint/2010/main" val="227993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443584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spTree>
    <p:extLst>
      <p:ext uri="{BB962C8B-B14F-4D97-AF65-F5344CB8AC3E}">
        <p14:creationId xmlns:p14="http://schemas.microsoft.com/office/powerpoint/2010/main" val="91989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3"/>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4228802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3"/>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834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0748138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32AC-32A2-0F4D-BEF1-6EFC63C2BEED}"/>
              </a:ext>
            </a:extLst>
          </p:cNvPr>
          <p:cNvSpPr>
            <a:spLocks noGrp="1"/>
          </p:cNvSpPr>
          <p:nvPr>
            <p:ph type="title"/>
          </p:nvPr>
        </p:nvSpPr>
        <p:spPr/>
        <p:txBody>
          <a:bodyPr/>
          <a:lstStyle/>
          <a:p>
            <a:r>
              <a:rPr lang="en-US" dirty="0"/>
              <a:t>Setting up Spyder</a:t>
            </a:r>
          </a:p>
        </p:txBody>
      </p:sp>
      <p:sp>
        <p:nvSpPr>
          <p:cNvPr id="3" name="Text Placeholder 2">
            <a:extLst>
              <a:ext uri="{FF2B5EF4-FFF2-40B4-BE49-F238E27FC236}">
                <a16:creationId xmlns:a16="http://schemas.microsoft.com/office/drawing/2014/main" id="{715A7E73-E60A-224C-B3C8-A6DB50EE0D53}"/>
              </a:ext>
            </a:extLst>
          </p:cNvPr>
          <p:cNvSpPr>
            <a:spLocks noGrp="1"/>
          </p:cNvSpPr>
          <p:nvPr>
            <p:ph type="body" idx="1"/>
          </p:nvPr>
        </p:nvSpPr>
        <p:spPr>
          <a:xfrm>
            <a:off x="1266901" y="904126"/>
            <a:ext cx="7038900" cy="2911200"/>
          </a:xfrm>
        </p:spPr>
        <p:txBody>
          <a:bodyPr/>
          <a:lstStyle/>
          <a:p>
            <a:r>
              <a:rPr lang="en-US" sz="1800" dirty="0"/>
              <a:t>Set it up with an edit box on the left and a console on the right</a:t>
            </a:r>
          </a:p>
          <a:p>
            <a:r>
              <a:rPr lang="en-US" sz="1800" dirty="0"/>
              <a:t>Like so:</a:t>
            </a:r>
          </a:p>
        </p:txBody>
      </p:sp>
      <p:pic>
        <p:nvPicPr>
          <p:cNvPr id="4" name="Picture 3">
            <a:extLst>
              <a:ext uri="{FF2B5EF4-FFF2-40B4-BE49-F238E27FC236}">
                <a16:creationId xmlns:a16="http://schemas.microsoft.com/office/drawing/2014/main" id="{7B424266-34FB-4941-90B9-913785CA687C}"/>
              </a:ext>
            </a:extLst>
          </p:cNvPr>
          <p:cNvPicPr>
            <a:picLocks noChangeAspect="1"/>
          </p:cNvPicPr>
          <p:nvPr/>
        </p:nvPicPr>
        <p:blipFill>
          <a:blip r:embed="rId2"/>
          <a:stretch>
            <a:fillRect/>
          </a:stretch>
        </p:blipFill>
        <p:spPr>
          <a:xfrm>
            <a:off x="2869420" y="1431334"/>
            <a:ext cx="5298755" cy="3080417"/>
          </a:xfrm>
          <a:prstGeom prst="rect">
            <a:avLst/>
          </a:prstGeom>
        </p:spPr>
      </p:pic>
      <p:sp>
        <p:nvSpPr>
          <p:cNvPr id="5" name="TextBox 4">
            <a:extLst>
              <a:ext uri="{FF2B5EF4-FFF2-40B4-BE49-F238E27FC236}">
                <a16:creationId xmlns:a16="http://schemas.microsoft.com/office/drawing/2014/main" id="{68C8C765-BBE8-D541-959A-DA74564C5BEB}"/>
              </a:ext>
            </a:extLst>
          </p:cNvPr>
          <p:cNvSpPr txBox="1"/>
          <p:nvPr/>
        </p:nvSpPr>
        <p:spPr>
          <a:xfrm>
            <a:off x="685800" y="4628023"/>
            <a:ext cx="7576113" cy="307777"/>
          </a:xfrm>
          <a:prstGeom prst="rect">
            <a:avLst/>
          </a:prstGeom>
          <a:noFill/>
        </p:spPr>
        <p:txBody>
          <a:bodyPr wrap="none" rtlCol="0">
            <a:spAutoFit/>
          </a:bodyPr>
          <a:lstStyle/>
          <a:p>
            <a:r>
              <a:rPr lang="en-US" dirty="0">
                <a:solidFill>
                  <a:schemeClr val="bg1"/>
                </a:solidFill>
              </a:rPr>
              <a:t>Spyder can be downloaded as part of Anaconda from  https://</a:t>
            </a:r>
            <a:r>
              <a:rPr lang="en-US" dirty="0" err="1">
                <a:solidFill>
                  <a:schemeClr val="bg1"/>
                </a:solidFill>
              </a:rPr>
              <a:t>www.anaconda.com</a:t>
            </a:r>
            <a:r>
              <a:rPr lang="en-US" dirty="0">
                <a:solidFill>
                  <a:schemeClr val="bg1"/>
                </a:solidFill>
              </a:rPr>
              <a:t>/distribution/</a:t>
            </a:r>
          </a:p>
        </p:txBody>
      </p:sp>
    </p:spTree>
    <p:extLst>
      <p:ext uri="{BB962C8B-B14F-4D97-AF65-F5344CB8AC3E}">
        <p14:creationId xmlns:p14="http://schemas.microsoft.com/office/powerpoint/2010/main" val="2300805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3"/>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4"/>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3"/>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3"/>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F86F-8B1C-C94C-95ED-A982D4CA3833}"/>
              </a:ext>
            </a:extLst>
          </p:cNvPr>
          <p:cNvSpPr>
            <a:spLocks noGrp="1"/>
          </p:cNvSpPr>
          <p:nvPr>
            <p:ph type="title"/>
          </p:nvPr>
        </p:nvSpPr>
        <p:spPr/>
        <p:txBody>
          <a:bodyPr/>
          <a:lstStyle/>
          <a:p>
            <a:r>
              <a:rPr lang="en-US" dirty="0"/>
              <a:t>Using Spyder</a:t>
            </a:r>
          </a:p>
        </p:txBody>
      </p:sp>
      <p:sp>
        <p:nvSpPr>
          <p:cNvPr id="3" name="Text Placeholder 2">
            <a:extLst>
              <a:ext uri="{FF2B5EF4-FFF2-40B4-BE49-F238E27FC236}">
                <a16:creationId xmlns:a16="http://schemas.microsoft.com/office/drawing/2014/main" id="{B6B3D7EF-5F10-DC4F-855B-FFED1F35A198}"/>
              </a:ext>
            </a:extLst>
          </p:cNvPr>
          <p:cNvSpPr>
            <a:spLocks noGrp="1"/>
          </p:cNvSpPr>
          <p:nvPr>
            <p:ph type="body" idx="1"/>
          </p:nvPr>
        </p:nvSpPr>
        <p:spPr>
          <a:xfrm>
            <a:off x="1297500" y="1011115"/>
            <a:ext cx="7327754" cy="3467635"/>
          </a:xfrm>
        </p:spPr>
        <p:txBody>
          <a:bodyPr/>
          <a:lstStyle/>
          <a:p>
            <a:r>
              <a:rPr lang="en-US" sz="1800" dirty="0"/>
              <a:t>In the edit box on the left, we </a:t>
            </a:r>
            <a:r>
              <a:rPr lang="en-US" sz="1800" i="1" dirty="0"/>
              <a:t>only define functions</a:t>
            </a:r>
          </a:p>
          <a:p>
            <a:r>
              <a:rPr lang="en-US" sz="1800" i="1" dirty="0"/>
              <a:t>We will not use the left box for anything else</a:t>
            </a:r>
          </a:p>
          <a:p>
            <a:r>
              <a:rPr lang="en-US" sz="1800" dirty="0"/>
              <a:t>Hitting the green triangle </a:t>
            </a:r>
            <a:r>
              <a:rPr lang="en-US" sz="1800" i="1" dirty="0"/>
              <a:t>compiles</a:t>
            </a:r>
            <a:r>
              <a:rPr lang="en-US" sz="1800" dirty="0"/>
              <a:t> these functions</a:t>
            </a:r>
          </a:p>
          <a:p>
            <a:r>
              <a:rPr lang="en-US" sz="1800" dirty="0"/>
              <a:t>In the box on the right (the “console”), we </a:t>
            </a:r>
            <a:r>
              <a:rPr lang="en-US" sz="1800" i="1" dirty="0"/>
              <a:t>run</a:t>
            </a:r>
            <a:r>
              <a:rPr lang="en-US" sz="1800" dirty="0"/>
              <a:t> functions</a:t>
            </a:r>
          </a:p>
        </p:txBody>
      </p:sp>
    </p:spTree>
    <p:extLst>
      <p:ext uri="{BB962C8B-B14F-4D97-AF65-F5344CB8AC3E}">
        <p14:creationId xmlns:p14="http://schemas.microsoft.com/office/powerpoint/2010/main" val="375752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109371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p:txBody>
      </p:sp>
    </p:spTree>
    <p:extLst>
      <p:ext uri="{BB962C8B-B14F-4D97-AF65-F5344CB8AC3E}">
        <p14:creationId xmlns:p14="http://schemas.microsoft.com/office/powerpoint/2010/main" val="2845459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2663480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4116083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3"/>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sp>
        <p:nvSpPr>
          <p:cNvPr id="3" name="Text Placeholder 2">
            <a:extLst>
              <a:ext uri="{FF2B5EF4-FFF2-40B4-BE49-F238E27FC236}">
                <a16:creationId xmlns:a16="http://schemas.microsoft.com/office/drawing/2014/main" id="{5A980B7B-00D3-714F-86F5-0ADB1C99F068}"/>
              </a:ext>
            </a:extLst>
          </p:cNvPr>
          <p:cNvSpPr>
            <a:spLocks noGrp="1"/>
          </p:cNvSpPr>
          <p:nvPr>
            <p:ph type="body" idx="1"/>
          </p:nvPr>
        </p:nvSpPr>
        <p:spPr/>
        <p:txBody>
          <a:bodyPr/>
          <a:lstStyle/>
          <a:p>
            <a:pPr marL="146050" indent="0">
              <a:buNone/>
            </a:pPr>
            <a:r>
              <a:rPr lang="en-US" sz="1600" dirty="0"/>
              <a:t>For example: </a:t>
            </a:r>
            <a:r>
              <a:rPr lang="en-US" sz="1600" dirty="0">
                <a:latin typeface="Courier New" panose="02070309020205020404" pitchFamily="49" charset="0"/>
                <a:cs typeface="Courier New" panose="02070309020205020404" pitchFamily="49" charset="0"/>
              </a:rPr>
              <a:t>reverse([ 2, 5, 3 ])</a:t>
            </a:r>
            <a:r>
              <a:rPr lang="en-US" sz="1600" dirty="0">
                <a:latin typeface="+mj-lt"/>
                <a:cs typeface="Courier New" panose="02070309020205020404" pitchFamily="49" charset="0"/>
              </a:rPr>
              <a:t> </a:t>
            </a:r>
            <a:r>
              <a:rPr lang="en-US" sz="1600" dirty="0"/>
              <a:t>should return </a:t>
            </a:r>
            <a:r>
              <a:rPr lang="en-US" sz="1600" dirty="0">
                <a:latin typeface="Courier New" panose="02070309020205020404" pitchFamily="49" charset="0"/>
                <a:cs typeface="Courier New" panose="02070309020205020404" pitchFamily="49" charset="0"/>
              </a:rPr>
              <a:t>[ 3, 5, 2 ]</a:t>
            </a:r>
          </a:p>
        </p:txBody>
      </p:sp>
    </p:spTree>
    <p:extLst>
      <p:ext uri="{BB962C8B-B14F-4D97-AF65-F5344CB8AC3E}">
        <p14:creationId xmlns:p14="http://schemas.microsoft.com/office/powerpoint/2010/main" val="391831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3"/>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028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3"/>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Loops with </a:t>
            </a:r>
            <a:r>
              <a:rPr lang="en-US" dirty="0">
                <a:latin typeface="Courier New" panose="02070309020205020404" pitchFamily="49" charset="0"/>
                <a:cs typeface="Courier New" panose="02070309020205020404" pitchFamily="49" charset="0"/>
              </a:rPr>
              <a:t>range(start, end)</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888427" y="1009633"/>
            <a:ext cx="7795847" cy="3439273"/>
          </a:xfrm>
        </p:spPr>
        <p:txBody>
          <a:bodyPr/>
          <a:lstStyle/>
          <a:p>
            <a:pPr marL="146050" indent="0" algn="ctr">
              <a:buNone/>
            </a:pPr>
            <a:r>
              <a:rPr lang="en-US" sz="2000" dirty="0">
                <a:latin typeface="Courier New" panose="02070309020205020404" pitchFamily="49" charset="0"/>
                <a:cs typeface="Courier New" panose="02070309020205020404" pitchFamily="49" charset="0"/>
              </a:rPr>
              <a:t>range(start, end)</a:t>
            </a:r>
            <a:r>
              <a:rPr lang="en-US" sz="2000" dirty="0">
                <a:latin typeface="+mj-lt"/>
                <a:cs typeface="Courier New" panose="02070309020205020404" pitchFamily="49" charset="0"/>
              </a:rPr>
              <a:t> </a:t>
            </a:r>
            <a:r>
              <a:rPr lang="en-US" sz="2000" dirty="0"/>
              <a:t>generates the numbers from </a:t>
            </a:r>
            <a:r>
              <a:rPr lang="en-US" sz="2000" dirty="0">
                <a:latin typeface="Courier New" panose="02070309020205020404" pitchFamily="49" charset="0"/>
                <a:cs typeface="Courier New" panose="02070309020205020404" pitchFamily="49" charset="0"/>
              </a:rPr>
              <a:t>start</a:t>
            </a:r>
            <a:r>
              <a:rPr lang="en-US" sz="2000" dirty="0"/>
              <a:t> (inclusive) to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r>
              <a:rPr lang="en-US" sz="2000" dirty="0"/>
              <a:t>“inclusive” means that the value is included</a:t>
            </a:r>
          </a:p>
          <a:p>
            <a:r>
              <a:rPr lang="en-US" sz="2000" dirty="0"/>
              <a:t>“exclusive” means that the value is excluded)</a:t>
            </a:r>
          </a:p>
          <a:p>
            <a:pPr marL="146050" indent="0" algn="ctr">
              <a:buNone/>
            </a:pPr>
            <a:endParaRPr lang="en-US" sz="20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range(1, 10)</a:t>
            </a:r>
            <a:r>
              <a:rPr lang="en-US" sz="2000" dirty="0">
                <a:latin typeface="+mj-lt"/>
                <a:cs typeface="Courier New" panose="02070309020205020404" pitchFamily="49" charset="0"/>
              </a:rPr>
              <a:t> </a:t>
            </a:r>
            <a:r>
              <a:rPr lang="en-US" sz="2000" dirty="0"/>
              <a:t>generates</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2, 3, 4, 5, 6, 7, 8, 9 ]</a:t>
            </a:r>
          </a:p>
        </p:txBody>
      </p:sp>
    </p:spTree>
    <p:extLst>
      <p:ext uri="{BB962C8B-B14F-4D97-AF65-F5344CB8AC3E}">
        <p14:creationId xmlns:p14="http://schemas.microsoft.com/office/powerpoint/2010/main" val="31418882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Loops with </a:t>
            </a:r>
            <a:r>
              <a:rPr lang="en-US" dirty="0">
                <a:latin typeface="Courier New" panose="02070309020205020404" pitchFamily="49" charset="0"/>
                <a:cs typeface="Courier New" panose="02070309020205020404" pitchFamily="49" charset="0"/>
              </a:rPr>
              <a:t>range(start, end)</a:t>
            </a:r>
            <a:endParaRPr lang="en-US" dirty="0"/>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pic>
        <p:nvPicPr>
          <p:cNvPr id="4" name="Picture 3">
            <a:extLst>
              <a:ext uri="{FF2B5EF4-FFF2-40B4-BE49-F238E27FC236}">
                <a16:creationId xmlns:a16="http://schemas.microsoft.com/office/drawing/2014/main" id="{B135FA8B-0BFE-894E-9F11-3128395B666B}"/>
              </a:ext>
            </a:extLst>
          </p:cNvPr>
          <p:cNvPicPr>
            <a:picLocks noChangeAspect="1"/>
          </p:cNvPicPr>
          <p:nvPr/>
        </p:nvPicPr>
        <p:blipFill>
          <a:blip r:embed="rId2"/>
          <a:stretch>
            <a:fillRect/>
          </a:stretch>
        </p:blipFill>
        <p:spPr>
          <a:xfrm>
            <a:off x="410894" y="1833581"/>
            <a:ext cx="7985760" cy="1981745"/>
          </a:xfrm>
          <a:prstGeom prst="rect">
            <a:avLst/>
          </a:prstGeom>
        </p:spPr>
      </p:pic>
    </p:spTree>
    <p:extLst>
      <p:ext uri="{BB962C8B-B14F-4D97-AF65-F5344CB8AC3E}">
        <p14:creationId xmlns:p14="http://schemas.microsoft.com/office/powerpoint/2010/main" val="262171922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5702</TotalTime>
  <Words>5631</Words>
  <Application>Microsoft Macintosh PowerPoint</Application>
  <PresentationFormat>On-screen Show (16:9)</PresentationFormat>
  <Paragraphs>759</Paragraphs>
  <Slides>156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156</vt:i4>
      </vt:variant>
    </vt:vector>
  </HeadingPairs>
  <TitlesOfParts>
    <vt:vector size="163" baseType="lpstr">
      <vt:lpstr>Courier New</vt:lpstr>
      <vt:lpstr>Lato</vt:lpstr>
      <vt:lpstr>Courier</vt:lpstr>
      <vt:lpstr>Cambria Math</vt:lpstr>
      <vt:lpstr>Montserrat</vt:lpstr>
      <vt:lpstr>Arial</vt:lpstr>
      <vt:lpstr>Focus</vt:lpstr>
      <vt:lpstr>For instructors</vt:lpstr>
      <vt:lpstr>Philosophy</vt:lpstr>
      <vt:lpstr>Outline and approximate schedule</vt:lpstr>
      <vt:lpstr>Eliminated</vt:lpstr>
      <vt:lpstr>We are teaching a subset of Python</vt:lpstr>
      <vt:lpstr>Setting up Spyder</vt:lpstr>
      <vt:lpstr>Using Spyder</vt:lpstr>
      <vt:lpstr>Intro  To  Python</vt:lpstr>
      <vt:lpstr>What is Python?</vt:lpstr>
      <vt:lpstr>Basic concept:  Functions</vt:lpstr>
      <vt:lpstr>Basic concept:  Functions</vt:lpstr>
      <vt:lpstr>Basic concept:  Functions</vt:lpstr>
      <vt:lpstr>Basic concept:  Functions</vt:lpstr>
      <vt:lpstr>Functions in Python</vt:lpstr>
      <vt:lpstr>Functions in Python</vt:lpstr>
      <vt:lpstr>Functions in Python</vt:lpstr>
      <vt:lpstr>What is Spyder?</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Another 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Functions with strings</vt:lpstr>
      <vt:lpstr>Now you try it (remember, take turns)</vt:lpstr>
      <vt:lpstr>String indexing</vt:lpstr>
      <vt:lpstr>String indexing</vt:lpstr>
      <vt:lpstr>String indexing</vt:lpstr>
      <vt:lpstr>String indexing</vt:lpstr>
      <vt:lpstr>Quiz</vt:lpstr>
      <vt:lpstr>Length of a string</vt:lpstr>
      <vt:lpstr>Function using len(str)</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Doing something with each element of a list</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Loops with range(start, end)</vt:lpstr>
      <vt:lpstr>Loops with range(start, end)</vt:lpstr>
      <vt:lpstr>Your turn to practice with ranges</vt:lpstr>
      <vt:lpstr>What have we learned about loops?</vt:lpstr>
      <vt:lpstr>IF STATEMENTS</vt:lpstr>
      <vt:lpstr>What if you want to do something only sometimes?</vt:lpstr>
      <vt:lpstr>What if you want to do something only sometimes?</vt:lpstr>
      <vt:lpstr>Correct indentation is important!</vt:lpstr>
      <vt:lpstr>Using if statements in for loops</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lpstr>Bonus: functions with multiple return results</vt:lpstr>
      <vt:lpstr>PowerPoint Presentation</vt:lpstr>
      <vt:lpstr>PowerPoint Presentation</vt:lpstr>
      <vt:lpstr>Bonus: recursive functions</vt:lpstr>
      <vt:lpstr>Sorting</vt:lpstr>
      <vt:lpstr>Sorting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324</cp:revision>
  <dcterms:modified xsi:type="dcterms:W3CDTF">2020-01-28T23:25:08Z</dcterms:modified>
</cp:coreProperties>
</file>